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3"/>
  </p:notesMasterIdLst>
  <p:sldIdLst>
    <p:sldId id="296" r:id="rId5"/>
    <p:sldId id="299" r:id="rId6"/>
    <p:sldId id="308" r:id="rId7"/>
    <p:sldId id="309" r:id="rId8"/>
    <p:sldId id="312" r:id="rId9"/>
    <p:sldId id="323" r:id="rId10"/>
    <p:sldId id="313" r:id="rId11"/>
    <p:sldId id="314" r:id="rId12"/>
    <p:sldId id="315" r:id="rId13"/>
    <p:sldId id="316" r:id="rId14"/>
    <p:sldId id="317" r:id="rId15"/>
    <p:sldId id="318" r:id="rId16"/>
    <p:sldId id="319" r:id="rId17"/>
    <p:sldId id="320" r:id="rId18"/>
    <p:sldId id="321" r:id="rId19"/>
    <p:sldId id="322" r:id="rId20"/>
    <p:sldId id="268" r:id="rId21"/>
    <p:sldId id="307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4995"/>
    <a:srgbClr val="AB6D7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734"/>
    <p:restoredTop sz="86207"/>
  </p:normalViewPr>
  <p:slideViewPr>
    <p:cSldViewPr snapToGrid="0" snapToObjects="1">
      <p:cViewPr varScale="1">
        <p:scale>
          <a:sx n="85" d="100"/>
          <a:sy n="85" d="100"/>
        </p:scale>
        <p:origin x="47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nmanuel Toribio" userId="S::enmanuel@megsoftconsulting.com::0bf10410-a07e-4910-b7b6-bbe866655089" providerId="AD" clId="Web-{2637BD11-A6DC-4247-AC45-C38F4EEA2DD7}"/>
    <pc:docChg chg="delSld modSld">
      <pc:chgData name="Enmanuel Toribio" userId="S::enmanuel@megsoftconsulting.com::0bf10410-a07e-4910-b7b6-bbe866655089" providerId="AD" clId="Web-{2637BD11-A6DC-4247-AC45-C38F4EEA2DD7}" dt="2019-03-23T16:34:11.595" v="40" actId="20577"/>
      <pc:docMkLst>
        <pc:docMk/>
      </pc:docMkLst>
      <pc:sldChg chg="modSp">
        <pc:chgData name="Enmanuel Toribio" userId="S::enmanuel@megsoftconsulting.com::0bf10410-a07e-4910-b7b6-bbe866655089" providerId="AD" clId="Web-{2637BD11-A6DC-4247-AC45-C38F4EEA2DD7}" dt="2019-03-23T16:33:24.719" v="18" actId="20577"/>
        <pc:sldMkLst>
          <pc:docMk/>
          <pc:sldMk cId="2061497928" sldId="296"/>
        </pc:sldMkLst>
        <pc:spChg chg="mod">
          <ac:chgData name="Enmanuel Toribio" userId="S::enmanuel@megsoftconsulting.com::0bf10410-a07e-4910-b7b6-bbe866655089" providerId="AD" clId="Web-{2637BD11-A6DC-4247-AC45-C38F4EEA2DD7}" dt="2019-03-23T16:33:24.719" v="18" actId="20577"/>
          <ac:spMkLst>
            <pc:docMk/>
            <pc:sldMk cId="2061497928" sldId="296"/>
            <ac:spMk id="2" creationId="{00000000-0000-0000-0000-000000000000}"/>
          </ac:spMkLst>
        </pc:spChg>
      </pc:sldChg>
      <pc:sldChg chg="modSp">
        <pc:chgData name="Enmanuel Toribio" userId="S::enmanuel@megsoftconsulting.com::0bf10410-a07e-4910-b7b6-bbe866655089" providerId="AD" clId="Web-{2637BD11-A6DC-4247-AC45-C38F4EEA2DD7}" dt="2019-03-23T16:34:11.595" v="39" actId="20577"/>
        <pc:sldMkLst>
          <pc:docMk/>
          <pc:sldMk cId="753978691" sldId="299"/>
        </pc:sldMkLst>
        <pc:spChg chg="mod">
          <ac:chgData name="Enmanuel Toribio" userId="S::enmanuel@megsoftconsulting.com::0bf10410-a07e-4910-b7b6-bbe866655089" providerId="AD" clId="Web-{2637BD11-A6DC-4247-AC45-C38F4EEA2DD7}" dt="2019-03-23T16:34:11.595" v="39" actId="20577"/>
          <ac:spMkLst>
            <pc:docMk/>
            <pc:sldMk cId="753978691" sldId="299"/>
            <ac:spMk id="7" creationId="{00000000-0000-0000-0000-000000000000}"/>
          </ac:spMkLst>
        </pc:spChg>
      </pc:sldChg>
      <pc:sldChg chg="del">
        <pc:chgData name="Enmanuel Toribio" userId="S::enmanuel@megsoftconsulting.com::0bf10410-a07e-4910-b7b6-bbe866655089" providerId="AD" clId="Web-{2637BD11-A6DC-4247-AC45-C38F4EEA2DD7}" dt="2019-03-23T16:33:30.332" v="22"/>
        <pc:sldMkLst>
          <pc:docMk/>
          <pc:sldMk cId="2925689672" sldId="308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31.657" v="24"/>
        <pc:sldMkLst>
          <pc:docMk/>
          <pc:sldMk cId="2269548248" sldId="310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38.657" v="31"/>
        <pc:sldMkLst>
          <pc:docMk/>
          <pc:sldMk cId="605862052" sldId="312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30.829" v="23"/>
        <pc:sldMkLst>
          <pc:docMk/>
          <pc:sldMk cId="3741064048" sldId="313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29.688" v="21"/>
        <pc:sldMkLst>
          <pc:docMk/>
          <pc:sldMk cId="2137745527" sldId="314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33.110" v="25"/>
        <pc:sldMkLst>
          <pc:docMk/>
          <pc:sldMk cId="1509542085" sldId="316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36.704" v="29"/>
        <pc:sldMkLst>
          <pc:docMk/>
          <pc:sldMk cId="2930444387" sldId="317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35.907" v="28"/>
        <pc:sldMkLst>
          <pc:docMk/>
          <pc:sldMk cId="4079423068" sldId="318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33.641" v="26"/>
        <pc:sldMkLst>
          <pc:docMk/>
          <pc:sldMk cId="3294846747" sldId="319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35.063" v="27"/>
        <pc:sldMkLst>
          <pc:docMk/>
          <pc:sldMk cId="2540276127" sldId="320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39.641" v="32"/>
        <pc:sldMkLst>
          <pc:docMk/>
          <pc:sldMk cId="2165361731" sldId="321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41.798" v="34"/>
        <pc:sldMkLst>
          <pc:docMk/>
          <pc:sldMk cId="1433490163" sldId="322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37.501" v="30"/>
        <pc:sldMkLst>
          <pc:docMk/>
          <pc:sldMk cId="3948636905" sldId="323"/>
        </pc:sldMkLst>
      </pc:sldChg>
      <pc:sldChg chg="del">
        <pc:chgData name="Enmanuel Toribio" userId="S::enmanuel@megsoftconsulting.com::0bf10410-a07e-4910-b7b6-bbe866655089" providerId="AD" clId="Web-{2637BD11-A6DC-4247-AC45-C38F4EEA2DD7}" dt="2019-03-23T16:33:40.580" v="33"/>
        <pc:sldMkLst>
          <pc:docMk/>
          <pc:sldMk cId="280125864" sldId="324"/>
        </pc:sldMkLst>
      </pc:sldChg>
    </pc:docChg>
  </pc:docChgLst>
</pc:chgInfo>
</file>

<file path=ppt/media/hdphoto1.wdp>
</file>

<file path=ppt/media/image1.png>
</file>

<file path=ppt/media/image2.pn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AC5842-64D1-7D45-A0D6-E0A00DCD5F08}" type="datetimeFigureOut">
              <a:rPr lang="en-US" smtClean="0"/>
              <a:t>4/5/19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EB29E1-92BF-C344-9608-1CA8436939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6396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WASP/CheatSheetSeries/blob/master/cheatsheets/Cross_Site_Scripting_Prevention_Cheat_Sheet.md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151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6985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891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dirty="0"/>
              <a:t>Cross-</a:t>
            </a:r>
            <a:r>
              <a:rPr lang="es-ES" dirty="0" err="1"/>
              <a:t>site</a:t>
            </a:r>
            <a:r>
              <a:rPr lang="es-ES" dirty="0"/>
              <a:t> scripting (XSS) es un tipo de vulnerabilidad informática o agujero de seguridad típico de las aplicaciones Web, que puede permitir a una tercera persona inyectar en páginas web visitadas por el usuario código JavaScript o en otro lenguaje similar (</a:t>
            </a:r>
            <a:r>
              <a:rPr lang="es-ES" dirty="0" err="1"/>
              <a:t>ej</a:t>
            </a:r>
            <a:r>
              <a:rPr lang="es-ES" dirty="0"/>
              <a:t>: VBScript), se puede evitar usando medidas como CSP Política del mismo origen.</a:t>
            </a:r>
            <a:br>
              <a:rPr lang="es-ES" dirty="0"/>
            </a:br>
            <a:br>
              <a:rPr lang="es-ES" dirty="0"/>
            </a:br>
            <a:r>
              <a:rPr lang="es-ES" dirty="0"/>
              <a:t>Es posible encontrar una vulnerabilidad de Cross-</a:t>
            </a:r>
            <a:r>
              <a:rPr lang="es-ES" dirty="0" err="1"/>
              <a:t>Site</a:t>
            </a:r>
            <a:r>
              <a:rPr lang="es-ES" dirty="0"/>
              <a:t> Scripting en aplicaciones que tengan entre sus funciones presentar la información en un navegador web u otro contenedor de páginas web. Sin embargo, no se limita a sitios web disponibles en Internet, ya que puede haber aplicaciones locales vulnerables a XSS, o incluso el navegador en sí.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ES" dirty="0"/>
          </a:p>
          <a:p>
            <a:r>
              <a:rPr lang="es-E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 situación es usualmente causada al no validar correctamente los datos de entrada que son usados en cierta aplicación, o no sanear la salida adecuadamente para su presentación como página web.</a:t>
            </a:r>
          </a:p>
          <a:p>
            <a:br>
              <a:rPr lang="es-E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41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Directa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también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Persistente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Indirecta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(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también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llamada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Reflejada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339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https://github.com/OWASP/CheatSheetSeries/blob/master/cheatsheets/Cross_Site_Scripting_Prevention_Cheat_Sheet.md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454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3893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EB29E1-92BF-C344-9608-1CA84369394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032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72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3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66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306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67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845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888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9013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44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52913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93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2B4E4-0A24-C946-B5AD-F033B5546A66}" type="datetimeFigureOut">
              <a:rPr lang="en-US" smtClean="0"/>
              <a:t>4/5/19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8A2F8-0392-D84A-8602-161DC53597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827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microsoft.com/office/2007/relationships/hdphoto" Target="../media/hdphoto1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7169" y="2900190"/>
            <a:ext cx="10379166" cy="105762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  <a:latin typeface="Helvetica Neue"/>
                <a:ea typeface="Helvetica Neue" charset="0"/>
                <a:cs typeface="Helvetica Neue" charset="0"/>
              </a:rPr>
              <a:t>OWASP </a:t>
            </a:r>
            <a:r>
              <a:rPr lang="en-US" dirty="0" err="1">
                <a:solidFill>
                  <a:schemeClr val="bg1"/>
                </a:solidFill>
                <a:latin typeface="Helvetica Neue"/>
                <a:ea typeface="Helvetica Neue" charset="0"/>
                <a:cs typeface="Helvetica Neue" charset="0"/>
              </a:rPr>
              <a:t>en</a:t>
            </a:r>
            <a:r>
              <a:rPr lang="en-US" dirty="0">
                <a:solidFill>
                  <a:schemeClr val="bg1"/>
                </a:solidFill>
                <a:latin typeface="Helvetica Neue"/>
                <a:ea typeface="Helvetica Neue" charset="0"/>
                <a:cs typeface="Helvetica Neue" charset="0"/>
              </a:rPr>
              <a:t> .NET:</a:t>
            </a:r>
            <a:r>
              <a:rPr lang="en-US" b="1" dirty="0">
                <a:solidFill>
                  <a:schemeClr val="bg1"/>
                </a:solidFill>
                <a:latin typeface="Helvetica Neue"/>
                <a:ea typeface="Helvetica Neue" charset="0"/>
                <a:cs typeface="Helvetica Neue" charset="0"/>
              </a:rPr>
              <a:t> </a:t>
            </a:r>
            <a:br>
              <a:rPr lang="en-US" b="1">
                <a:solidFill>
                  <a:schemeClr val="bg1"/>
                </a:solidFill>
                <a:latin typeface="Helvetica Neue"/>
                <a:ea typeface="Helvetica Neue" charset="0"/>
                <a:cs typeface="Helvetica Neue" charset="0"/>
              </a:rPr>
            </a:br>
            <a:r>
              <a:rPr lang="en-US" b="1">
                <a:solidFill>
                  <a:srgbClr val="EE4324"/>
                </a:solidFill>
                <a:latin typeface="Helvetica Neue"/>
                <a:ea typeface="Helvetica Neue" charset="0"/>
                <a:cs typeface="Helvetica Neue" charset="0"/>
              </a:rPr>
              <a:t>Cross </a:t>
            </a:r>
            <a:r>
              <a:rPr lang="en-US" b="1" dirty="0">
                <a:solidFill>
                  <a:srgbClr val="EE4324"/>
                </a:solidFill>
                <a:latin typeface="Helvetica Neue"/>
                <a:ea typeface="Helvetica Neue" charset="0"/>
                <a:cs typeface="Helvetica Neue" charset="0"/>
              </a:rPr>
              <a:t>Site Scripting (XSS)</a:t>
            </a:r>
            <a:endParaRPr lang="en-US" b="1" dirty="0">
              <a:solidFill>
                <a:srgbClr val="EE4324"/>
              </a:solidFill>
              <a:latin typeface="Helvetica Neue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55056" y="5918217"/>
            <a:ext cx="1881887" cy="7724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11038" y="6271609"/>
            <a:ext cx="1730594" cy="36988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524000" y="3957811"/>
            <a:ext cx="9144000" cy="5745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3200" b="1" dirty="0">
              <a:solidFill>
                <a:srgbClr val="EE4324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5" name="Picture 4" descr="A drawing of a face&#10;&#10;Description automatically generated">
            <a:extLst>
              <a:ext uri="{FF2B5EF4-FFF2-40B4-BE49-F238E27FC236}">
                <a16:creationId xmlns:a16="http://schemas.microsoft.com/office/drawing/2014/main" id="{0B4436A8-201A-5F47-BA99-527C180AC6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6855" b="89113" l="429" r="98286">
                        <a14:foregroundMark x1="5143" y1="39516" x2="5143" y2="39516"/>
                        <a14:foregroundMark x1="857" y1="37097" x2="857" y2="37097"/>
                        <a14:foregroundMark x1="15143" y1="7258" x2="15143" y2="7258"/>
                        <a14:foregroundMark x1="34571" y1="39113" x2="34571" y2="39113"/>
                        <a14:foregroundMark x1="47143" y1="37500" x2="47143" y2="37500"/>
                        <a14:foregroundMark x1="64714" y1="31048" x2="64714" y2="31048"/>
                        <a14:foregroundMark x1="77571" y1="27419" x2="77571" y2="27419"/>
                        <a14:foregroundMark x1="96286" y1="25000" x2="96286" y2="25000"/>
                        <a14:foregroundMark x1="98286" y1="35081" x2="98286" y2="35081"/>
                      </a14:backgroundRemoval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50369" y="5822988"/>
            <a:ext cx="2651198" cy="939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497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E1978-1321-414D-9BDD-1E1DEDAD1C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RULE #1 - HTML Escape Before Inserting Untrusted Data into HTML Element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8486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2A845-32B7-1F4F-A3D1-1287DC101C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RULE #2 - Attribute Escape Before Inserting Untrusted Data into HTML Common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8525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B8517-E25C-8E4E-9AEF-D212E1952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03437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RULE #3 - JavaScript Escape Before Inserting Untrusted Data into JavaScript Data Values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0F03709-6D0E-454C-A74F-4B0D8D671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576319"/>
            <a:ext cx="10515600" cy="2011363"/>
          </a:xfrm>
        </p:spPr>
        <p:txBody>
          <a:bodyPr/>
          <a:lstStyle/>
          <a:p>
            <a:r>
              <a:rPr lang="en-US" b="1" dirty="0"/>
              <a:t>RULE #3.1 - HTML escape JSON values in an HTML context and read the data with </a:t>
            </a:r>
            <a:r>
              <a:rPr lang="en-US" b="1" dirty="0" err="1"/>
              <a:t>JSON.parse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759065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115441-F232-0647-8DC8-8D19AFAD5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RULE #4 - CSS Escape And Strictly Validate Before Inserting Untrusted Data into HTML Style Property Values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85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B136BF-10F0-4C43-890F-7CAFFD1368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RULE #5 - URL Escape Before Inserting Untrusted Data into HTML URL Parameter Values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3314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9EBA4-61E3-7F48-9EFF-2A967520A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RULE #6 - Sanitize HTML Markup with a Library Designed for the Job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833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626CC-BEAC-694F-B679-17B49381C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4116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RULE #7 - Prevent DOM-based XSS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1FD32-F8EF-7649-8CAB-F0877ABD1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19679"/>
            <a:ext cx="10515600" cy="3098483"/>
          </a:xfrm>
        </p:spPr>
        <p:txBody>
          <a:bodyPr>
            <a:normAutofit/>
          </a:bodyPr>
          <a:lstStyle/>
          <a:p>
            <a:r>
              <a:rPr lang="en-US" b="1" dirty="0"/>
              <a:t>Bonus Rule #1: Use </a:t>
            </a:r>
            <a:r>
              <a:rPr lang="en-US" b="1" dirty="0" err="1"/>
              <a:t>HTTPOnly</a:t>
            </a:r>
            <a:r>
              <a:rPr lang="en-US" b="1" dirty="0"/>
              <a:t> cookie flag</a:t>
            </a:r>
          </a:p>
          <a:p>
            <a:r>
              <a:rPr lang="en-US" b="1" dirty="0"/>
              <a:t>Bonus Rule #2: Implement Content Security Policy</a:t>
            </a:r>
          </a:p>
          <a:p>
            <a:r>
              <a:rPr lang="en-US" b="1" dirty="0"/>
              <a:t>Bonus Rule #3: Use an Auto-Escaping Template System</a:t>
            </a:r>
          </a:p>
          <a:p>
            <a:r>
              <a:rPr lang="en-US" b="1" dirty="0"/>
              <a:t>Bonus Rule #4: Use the X-XSS-Protection Response Header</a:t>
            </a:r>
          </a:p>
          <a:p>
            <a:r>
              <a:rPr lang="en-US" b="1" dirty="0"/>
              <a:t>Bonus Rule #5: Properly use modern JS frameworks like Angular (2+) or ReactJS</a:t>
            </a:r>
          </a:p>
        </p:txBody>
      </p:sp>
    </p:spTree>
    <p:extLst>
      <p:ext uri="{BB962C8B-B14F-4D97-AF65-F5344CB8AC3E}">
        <p14:creationId xmlns:p14="http://schemas.microsoft.com/office/powerpoint/2010/main" val="28480314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62764" y="1895764"/>
            <a:ext cx="3053772" cy="305377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D3B8D717-3EF0-BE46-A9B3-E50EB4538C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0740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8CCF-610E-6647-B8C3-D39654AF94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4EFF40-5ECF-4448-A4F1-77D3FA645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Poor </a:t>
            </a:r>
            <a:r>
              <a:rPr lang="es-ES" dirty="0" err="1"/>
              <a:t>session</a:t>
            </a:r>
            <a:r>
              <a:rPr lang="es-ES" dirty="0"/>
              <a:t> </a:t>
            </a:r>
            <a:r>
              <a:rPr lang="es-ES"/>
              <a:t>management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53502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838200" y="1735538"/>
            <a:ext cx="6664569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/>
              <a:t>Recapitulación</a:t>
            </a:r>
            <a:endParaRPr lang="en-US" dirty="0"/>
          </a:p>
          <a:p>
            <a:r>
              <a:rPr lang="en-US" dirty="0"/>
              <a:t>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s-ES" dirty="0"/>
              <a:t>Cross </a:t>
            </a:r>
            <a:r>
              <a:rPr lang="es-ES" dirty="0" err="1"/>
              <a:t>Site</a:t>
            </a:r>
            <a:r>
              <a:rPr lang="es-ES" dirty="0"/>
              <a:t> Scripting (XSS)</a:t>
            </a:r>
            <a:r>
              <a:rPr lang="en-US" dirty="0"/>
              <a:t>?</a:t>
            </a:r>
          </a:p>
          <a:p>
            <a:r>
              <a:rPr lang="en-US" dirty="0" err="1"/>
              <a:t>Clasificación</a:t>
            </a:r>
            <a:r>
              <a:rPr lang="en-US" dirty="0"/>
              <a:t> de </a:t>
            </a:r>
            <a:r>
              <a:rPr lang="en-US" dirty="0" err="1"/>
              <a:t>ataques</a:t>
            </a:r>
            <a:r>
              <a:rPr lang="en-US" dirty="0"/>
              <a:t> XSS</a:t>
            </a:r>
          </a:p>
          <a:p>
            <a:r>
              <a:rPr lang="en-US" dirty="0" err="1"/>
              <a:t>Ejemplos</a:t>
            </a:r>
            <a:r>
              <a:rPr lang="en-US" dirty="0"/>
              <a:t> </a:t>
            </a:r>
            <a:r>
              <a:rPr lang="en-US" dirty="0" err="1"/>
              <a:t>prácticos</a:t>
            </a:r>
            <a:endParaRPr lang="en-US" dirty="0"/>
          </a:p>
          <a:p>
            <a:r>
              <a:rPr lang="en-US" dirty="0" err="1"/>
              <a:t>Reglas</a:t>
            </a:r>
            <a:r>
              <a:rPr lang="en-US" dirty="0"/>
              <a:t> de </a:t>
            </a:r>
            <a:r>
              <a:rPr lang="en-US" dirty="0" err="1"/>
              <a:t>prevención</a:t>
            </a:r>
            <a:r>
              <a:rPr lang="en-US" dirty="0"/>
              <a:t> de XSS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238989" y="6431359"/>
            <a:ext cx="11879104" cy="357454"/>
            <a:chOff x="238989" y="6431359"/>
            <a:chExt cx="11879104" cy="357454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38989" y="6431359"/>
              <a:ext cx="852055" cy="25621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9944100" y="6511814"/>
              <a:ext cx="217399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Helvetica Neue" charset="0"/>
                  <a:ea typeface="Helvetica Neue" charset="0"/>
                  <a:cs typeface="Helvetica Neue" charset="0"/>
                </a:rPr>
                <a:t>info@megsoftconsulting.com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794987" y="6556664"/>
              <a:ext cx="201068" cy="201068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6449" y="1735538"/>
            <a:ext cx="2617076" cy="261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9786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78423-697C-D543-9818-A29C78499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 err="1"/>
              <a:t>Recapitulación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5524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AF22FE-8E11-9A4D-BE86-65441D468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10 OWASP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DAC3D0-DC5B-5342-B43A-3BDE9B6CA5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1938"/>
            <a:ext cx="10515600" cy="4735025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Injection</a:t>
            </a:r>
          </a:p>
          <a:p>
            <a:r>
              <a:rPr lang="en-US" dirty="0"/>
              <a:t>Weak authentication and session management</a:t>
            </a:r>
          </a:p>
          <a:p>
            <a:r>
              <a:rPr lang="en-US" b="1" dirty="0"/>
              <a:t>XSS</a:t>
            </a:r>
          </a:p>
          <a:p>
            <a:r>
              <a:rPr lang="en-US" dirty="0"/>
              <a:t>Insecure Direct Object References</a:t>
            </a:r>
          </a:p>
          <a:p>
            <a:r>
              <a:rPr lang="en-US" dirty="0"/>
              <a:t>Security Misconfiguration</a:t>
            </a:r>
          </a:p>
          <a:p>
            <a:r>
              <a:rPr lang="en-US" dirty="0"/>
              <a:t>Sensitive Data Exposure</a:t>
            </a:r>
          </a:p>
          <a:p>
            <a:r>
              <a:rPr lang="en-US" dirty="0"/>
              <a:t>Missing Function Level Access Control</a:t>
            </a:r>
          </a:p>
          <a:p>
            <a:r>
              <a:rPr lang="en-US" dirty="0"/>
              <a:t>Cross Site Request Forgery</a:t>
            </a:r>
          </a:p>
          <a:p>
            <a:r>
              <a:rPr lang="en-US" dirty="0"/>
              <a:t>Using Components with Known Vulnerabilities</a:t>
            </a:r>
          </a:p>
          <a:p>
            <a:r>
              <a:rPr lang="en-US" dirty="0"/>
              <a:t>Unvalidated Redirects and Forwards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459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51D3F-5917-CF43-8847-F38733678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¿</a:t>
            </a:r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Cross-site scripting XSS?</a:t>
            </a:r>
          </a:p>
        </p:txBody>
      </p:sp>
    </p:spTree>
    <p:extLst>
      <p:ext uri="{BB962C8B-B14F-4D97-AF65-F5344CB8AC3E}">
        <p14:creationId xmlns:p14="http://schemas.microsoft.com/office/powerpoint/2010/main" val="5933869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C839B796-0948-AD41-ABAF-2C564C743F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575" y="696442"/>
            <a:ext cx="11870850" cy="5465116"/>
          </a:xfrm>
        </p:spPr>
      </p:pic>
    </p:spTree>
    <p:extLst>
      <p:ext uri="{BB962C8B-B14F-4D97-AF65-F5344CB8AC3E}">
        <p14:creationId xmlns:p14="http://schemas.microsoft.com/office/powerpoint/2010/main" val="985799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5A7B7-D40A-F747-A812-6B532C401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 err="1"/>
              <a:t>Clasificación</a:t>
            </a:r>
            <a:r>
              <a:rPr lang="en-US" dirty="0"/>
              <a:t> de </a:t>
            </a:r>
            <a:r>
              <a:rPr lang="en-US" dirty="0" err="1"/>
              <a:t>ataques</a:t>
            </a:r>
            <a:r>
              <a:rPr lang="en-US" dirty="0"/>
              <a:t> XSS</a:t>
            </a:r>
          </a:p>
        </p:txBody>
      </p:sp>
    </p:spTree>
    <p:extLst>
      <p:ext uri="{BB962C8B-B14F-4D97-AF65-F5344CB8AC3E}">
        <p14:creationId xmlns:p14="http://schemas.microsoft.com/office/powerpoint/2010/main" val="3177981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AD767-EA4D-C846-9D3B-94349F0A7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r>
              <a:rPr lang="en-US" dirty="0" err="1"/>
              <a:t>Reglas</a:t>
            </a:r>
            <a:r>
              <a:rPr lang="en-US" dirty="0"/>
              <a:t> de </a:t>
            </a:r>
            <a:r>
              <a:rPr lang="en-US" dirty="0" err="1"/>
              <a:t>prevención</a:t>
            </a:r>
            <a:r>
              <a:rPr lang="en-US" dirty="0"/>
              <a:t> de XSS</a:t>
            </a:r>
          </a:p>
        </p:txBody>
      </p:sp>
    </p:spTree>
    <p:extLst>
      <p:ext uri="{BB962C8B-B14F-4D97-AF65-F5344CB8AC3E}">
        <p14:creationId xmlns:p14="http://schemas.microsoft.com/office/powerpoint/2010/main" val="36711467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7D674-5E0C-F94D-80AC-940C872C3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RULE #0 - Never Insert Untrusted Data Except in Allowed Locations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6655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1FA35E7B9A5CA45894D1EAE75A7E819" ma:contentTypeVersion="5" ma:contentTypeDescription="Create a new document." ma:contentTypeScope="" ma:versionID="c8222c6b78020956c445ab3af97bcb30">
  <xsd:schema xmlns:xsd="http://www.w3.org/2001/XMLSchema" xmlns:xs="http://www.w3.org/2001/XMLSchema" xmlns:p="http://schemas.microsoft.com/office/2006/metadata/properties" xmlns:ns2="44e05194-72eb-415b-b5e1-66c35e36d224" targetNamespace="http://schemas.microsoft.com/office/2006/metadata/properties" ma:root="true" ma:fieldsID="dbac29a40856e17fd224e15b61abc5f4" ns2:_="">
    <xsd:import namespace="44e05194-72eb-415b-b5e1-66c35e36d22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e05194-72eb-415b-b5e1-66c35e36d2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8BA568D-B61B-44BD-B9C2-751ABB7C0B62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77E0BC74-75CB-4014-8E54-36B785B400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543F21C-751B-4542-957D-D24298A8949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4e05194-72eb-415b-b5e1-66c35e36d22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3059</TotalTime>
  <Words>316</Words>
  <Application>Microsoft Macintosh PowerPoint</Application>
  <PresentationFormat>Widescreen</PresentationFormat>
  <Paragraphs>55</Paragraphs>
  <Slides>18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Helvetica Neue</vt:lpstr>
      <vt:lpstr>Office Theme</vt:lpstr>
      <vt:lpstr>OWASP en .NET:  Cross Site Scripting (XSS)</vt:lpstr>
      <vt:lpstr>Agenda</vt:lpstr>
      <vt:lpstr>Recapitulación</vt:lpstr>
      <vt:lpstr>Top 10 OWASP</vt:lpstr>
      <vt:lpstr>¿Qué es Cross-site scripting XSS?</vt:lpstr>
      <vt:lpstr>PowerPoint Presentation</vt:lpstr>
      <vt:lpstr>Clasificación de ataques XSS</vt:lpstr>
      <vt:lpstr>Reglas de prevención de XSS</vt:lpstr>
      <vt:lpstr>RULE #0 - Never Insert Untrusted Data Except in Allowed Locations</vt:lpstr>
      <vt:lpstr>RULE #1 - HTML Escape Before Inserting Untrusted Data into HTML Element Content</vt:lpstr>
      <vt:lpstr>RULE #2 - Attribute Escape Before Inserting Untrusted Data into HTML Common Attributes</vt:lpstr>
      <vt:lpstr>RULE #3 - JavaScript Escape Before Inserting Untrusted Data into JavaScript Data Values</vt:lpstr>
      <vt:lpstr>RULE #4 - CSS Escape And Strictly Validate Before Inserting Untrusted Data into HTML Style Property Values</vt:lpstr>
      <vt:lpstr>RULE #5 - URL Escape Before Inserting Untrusted Data into HTML URL Parameter Values</vt:lpstr>
      <vt:lpstr>RULE #6 - Sanitize HTML Markup with a Library Designed for the Job</vt:lpstr>
      <vt:lpstr>RULE #7 - Prevent DOM-based XSS</vt:lpstr>
      <vt:lpstr>PowerPoint Presentation</vt:lpstr>
      <vt:lpstr>What’s next?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BOS v0.6.0</dc:title>
  <dc:creator>Hector Minaya</dc:creator>
  <cp:lastModifiedBy>Enmanuel Toribio</cp:lastModifiedBy>
  <cp:revision>502</cp:revision>
  <dcterms:created xsi:type="dcterms:W3CDTF">2016-05-17T03:02:01Z</dcterms:created>
  <dcterms:modified xsi:type="dcterms:W3CDTF">2019-04-05T15:18:12Z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0x01010011FA35E7B9A5CA45894D1EAE75A7E819</vt:lpwstr>
  </property>
</Properties>
</file>

<file path=docProps/thumbnail.jpeg>
</file>